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63" r:id="rId4"/>
    <p:sldId id="267" r:id="rId5"/>
    <p:sldId id="270" r:id="rId6"/>
    <p:sldId id="273" r:id="rId7"/>
    <p:sldId id="274" r:id="rId8"/>
    <p:sldId id="275" r:id="rId9"/>
    <p:sldId id="293" r:id="rId10"/>
    <p:sldId id="261" r:id="rId11"/>
  </p:sldIdLst>
  <p:sldSz cx="12192000" cy="6858000"/>
  <p:notesSz cx="6858000" cy="9144000"/>
  <p:defaultTextStyle>
    <a:defPPr>
      <a:defRPr lang="en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FFCA21"/>
    <a:srgbClr val="DEA751"/>
    <a:srgbClr val="77592D"/>
    <a:srgbClr val="1C4B88"/>
    <a:srgbClr val="1C4A88"/>
    <a:srgbClr val="D8A2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599"/>
  </p:normalViewPr>
  <p:slideViewPr>
    <p:cSldViewPr snapToGrid="0" snapToObjects="1">
      <p:cViewPr varScale="1">
        <p:scale>
          <a:sx n="114" d="100"/>
          <a:sy n="114" d="100"/>
        </p:scale>
        <p:origin x="43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75DC09-CF9E-864F-B3C1-4EF2E4949372}" type="datetimeFigureOut">
              <a:rPr lang="ro-RO" smtClean="0"/>
              <a:t>28.10.2021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0E6654-D5D9-C84D-B108-BDFD63BF2972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488172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2652C3-0824-EE40-B8A6-3B985BEE6C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F43C605-2AD3-0347-87C0-F5BC11B867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A863B5-EEE4-F04F-931F-97CC8EA905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F99E0-A38A-0149-B41D-0C9320C922D3}" type="datetime1">
              <a:rPr lang="ro-RO" smtClean="0"/>
              <a:t>28.10.2021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C9A64E-C7F3-3242-9804-F12B82159D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5472D4C-DDE0-8540-B0B0-C31AE29EA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2641146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BD80FA-46AB-E34C-9013-CCFD155A4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2070F9-76AB-2741-A57B-9D3807297C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120442-A126-7149-8323-EE45D9B69B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D91A7E-7148-234A-A001-E2C2A29137FA}" type="datetime1">
              <a:rPr lang="ro-RO" smtClean="0"/>
              <a:t>28.10.2021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50F840-3BF3-E14F-AE36-B4964A33F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D9611A-21DD-7848-B158-878A4BCA23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418120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3D06ADE-3058-5E44-AA13-FDC1F4A2FD7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4515FB-4B4D-E147-8C52-2AC72D54D8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A97AFE-530B-4443-A027-F9F447E9B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07547-655D-E046-B64E-A8819B4915E3}" type="datetime1">
              <a:rPr lang="ro-RO" smtClean="0"/>
              <a:t>28.10.2021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FE82A6C-18BB-3A42-82E3-4151F03F3A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8F64E0-6467-A44A-A3AE-F5DD0C6C0B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9218466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F1523E-A441-944B-8F14-FC7EC1F4DB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2CB5BE-508E-7241-AEA0-28B11C2D93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941E72-F486-D744-B654-ED42A7B5CE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034DF-D571-7E44-AC26-638E86EA3FA9}" type="datetime1">
              <a:rPr lang="ro-RO" smtClean="0"/>
              <a:t>28.10.2021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7D0479-FC43-D64A-9661-09CE603B86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CA0907-4397-7F41-AAC2-46561294D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7753250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0AE179-2AB0-DF4B-8B86-5909CE452D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10A9A5-2B80-3041-B3EC-0D83E50A16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4DA34F-6918-C64E-AA32-4A787B474F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0BF8DC-513A-7D41-BC19-56A0F4DAA2FD}" type="datetime1">
              <a:rPr lang="ro-RO" smtClean="0"/>
              <a:t>28.10.2021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6629160-33AA-9149-AB49-D56B44FE59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6F5094-7F41-3548-AF46-1D250F6C9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7370386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95B91A-22A7-3448-882E-2B752F802D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496EBC-B0E6-BB46-85F5-AB0AF7747F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590ED52-8447-524A-A4EC-EC536C5D87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0DBAC3-19DE-E047-A2D2-439816895F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185ACB-D7B5-7041-BB10-7DBE53C9795D}" type="datetime1">
              <a:rPr lang="ro-RO" smtClean="0"/>
              <a:t>28.10.2021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77F2F3-827A-5448-B589-C0B0C47D64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96B958-D784-4047-B22B-DCACDDFC5B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4690165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41F143-50C8-E248-92A0-EAD0725D7A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A275C6-4F89-6147-A222-80D40C5895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BC76A0-62D8-9541-BE4C-62C8034C08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096FF9F-5F4A-8F42-A533-B3ABDF8FFD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F7F810A-E193-EA4C-8B8B-E739FAD676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80212E1-0B9A-7245-8671-E99604C56C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7517E-AF17-C846-B2C4-1FD0290FA3BB}" type="datetime1">
              <a:rPr lang="ro-RO" smtClean="0"/>
              <a:t>28.10.2021</a:t>
            </a:fld>
            <a:endParaRPr lang="ro-RO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1F330CB-16D8-674D-8E64-3AC66747A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6D3F82-DEFD-484A-BA8D-0294A03E31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95906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4C1B15-D65A-2440-9FA0-8A1B9F2F9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4075A06-B958-4742-B45F-5816528D46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349294-14F4-A34E-A5BC-EC0179D78CBD}" type="datetime1">
              <a:rPr lang="ro-RO" smtClean="0"/>
              <a:t>28.10.2021</a:t>
            </a:fld>
            <a:endParaRPr lang="ro-R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05FBC5F-9F0B-D64D-8AA3-12610A614E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FDB528E-7CE5-A749-A355-BFFF38D31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717713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9AB6EFA-9618-AE4A-98AE-8463290405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5F2345-A626-D444-B63A-E849419F18B3}" type="datetime1">
              <a:rPr lang="ro-RO" smtClean="0"/>
              <a:t>28.10.2021</a:t>
            </a:fld>
            <a:endParaRPr lang="ro-RO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ED6E1C4-B7AA-FD4F-ABFD-5CB514E1B3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CC8F7B-59FD-4641-9EE0-BFAA369293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8307963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D869C8-7F6C-7048-95A0-4F85AEB09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9330250-69DF-F941-8F8A-D400202DBF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DBB13F-E775-FA4B-BFD7-155970E643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A95A10-F677-EE42-BC74-7B11249E80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E29CE5-C36B-C448-8739-0886E09FBE73}" type="datetime1">
              <a:rPr lang="ro-RO" smtClean="0"/>
              <a:t>28.10.2021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4F5CF6-F7FA-4F43-AB71-1D390A1FBF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D32D95-4634-DA4C-AE96-D81A5AF5E6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154376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4465FA-35E6-5444-AA5E-C96A9538C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9E16125-5F78-D841-8203-D8176D5FD62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25ECAC-DE38-7747-8EB8-D31FA15DE0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7373E7-3046-6946-901A-FFC71D180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51A414-C68C-9F4E-9D60-97D33B353E37}" type="datetime1">
              <a:rPr lang="ro-RO" smtClean="0"/>
              <a:t>28.10.2021</a:t>
            </a:fld>
            <a:endParaRPr lang="ro-RO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B61526-3AAF-364D-BF72-A2C1B030CA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9C7C0EC-2409-9C4C-8DDD-5DEC7D0178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5657222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DC776D-E604-EA49-84F6-7273598929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ro-RO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23C4C6-2040-E842-B6D1-82FCD86DFA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ro-RO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8219B8-1664-924C-AC2F-DD12A27AC7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59D2E9-B17C-C846-AFFB-F3FF40261D93}" type="datetime1">
              <a:rPr lang="ro-RO" smtClean="0"/>
              <a:t>28.10.2021</a:t>
            </a:fld>
            <a:endParaRPr lang="ro-RO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7CC9EF-DE7F-E949-B9C1-A407CF37FDA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F2F491-63B5-4748-84C4-3C6876547A9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5B19D4-A52C-D241-BE10-8968EB2FF527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4239616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7" Type="http://schemas.openxmlformats.org/officeDocument/2006/relationships/image" Target="../media/image6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jpg"/><Relationship Id="rId5" Type="http://schemas.openxmlformats.org/officeDocument/2006/relationships/image" Target="../media/image5.png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jpg"/><Relationship Id="rId5" Type="http://schemas.openxmlformats.org/officeDocument/2006/relationships/image" Target="../media/image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6.jp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5.png"/><Relationship Id="rId5" Type="http://schemas.openxmlformats.org/officeDocument/2006/relationships/image" Target="../media/image14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6.jpg"/><Relationship Id="rId5" Type="http://schemas.openxmlformats.org/officeDocument/2006/relationships/image" Target="../media/image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g"/><Relationship Id="rId5" Type="http://schemas.openxmlformats.org/officeDocument/2006/relationships/image" Target="../media/image5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10" Type="http://schemas.openxmlformats.org/officeDocument/2006/relationships/image" Target="../media/image6.jpg"/><Relationship Id="rId4" Type="http://schemas.openxmlformats.org/officeDocument/2006/relationships/image" Target="../media/image24.png"/><Relationship Id="rId9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drnordest.ro/ce-oferim/planificare-si-programare-regionala/programare-2021-2027/" TargetMode="External"/><Relationship Id="rId2" Type="http://schemas.openxmlformats.org/officeDocument/2006/relationships/hyperlink" Target="https://www.adrnordest.ro/ce-oferim/specializare-inteligenta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3CD2558-C860-7E4F-A6C2-5A2D9F79E1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512991"/>
            <a:ext cx="786711" cy="786711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2302FA70-50C1-6A47-A295-55519A865F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1660" y="185258"/>
            <a:ext cx="1356048" cy="1356048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B124FBBF-151A-DC40-B20D-C3354FEF78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065" y="21334"/>
            <a:ext cx="1683898" cy="168389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53E9FCF-51F9-E04C-9F1A-7BE0D58F3C1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1294" y="432822"/>
            <a:ext cx="1163035" cy="851243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B7DB1650-92B1-6348-9705-2BF9F6C9A5A6}"/>
              </a:ext>
            </a:extLst>
          </p:cNvPr>
          <p:cNvSpPr txBox="1"/>
          <p:nvPr/>
        </p:nvSpPr>
        <p:spPr>
          <a:xfrm>
            <a:off x="6664329" y="432822"/>
            <a:ext cx="17546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Asociația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Agențiilor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pentru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Dezvoltare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Regională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din </a:t>
            </a:r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România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- ROREG</a:t>
            </a:r>
            <a:endParaRPr lang="en-RO" sz="1200" dirty="0">
              <a:solidFill>
                <a:srgbClr val="0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3795C76-0D24-6F4B-92EE-ED7397F98CF7}"/>
              </a:ext>
            </a:extLst>
          </p:cNvPr>
          <p:cNvSpPr txBox="1"/>
          <p:nvPr/>
        </p:nvSpPr>
        <p:spPr>
          <a:xfrm>
            <a:off x="2386285" y="6425178"/>
            <a:ext cx="66738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RO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Proiect cofinanțat din Fondul European pentru Dezvoltare Regională prin POAT 2014-2020</a:t>
            </a:r>
          </a:p>
          <a:p>
            <a:endParaRPr lang="en-RO" sz="1600" dirty="0">
              <a:latin typeface="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8458B3B-4F20-E746-8651-66AE67337CE9}"/>
              </a:ext>
            </a:extLst>
          </p:cNvPr>
          <p:cNvSpPr txBox="1"/>
          <p:nvPr/>
        </p:nvSpPr>
        <p:spPr>
          <a:xfrm>
            <a:off x="0" y="2634534"/>
            <a:ext cx="12192000" cy="2031325"/>
          </a:xfrm>
          <a:prstGeom prst="rect">
            <a:avLst/>
          </a:prstGeom>
          <a:solidFill>
            <a:srgbClr val="1C4B88"/>
          </a:solidFill>
        </p:spPr>
        <p:txBody>
          <a:bodyPr wrap="square" rtlCol="0">
            <a:spAutoFit/>
          </a:bodyPr>
          <a:lstStyle/>
          <a:p>
            <a:br>
              <a:rPr lang="en-GB" sz="3600" b="1" dirty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</a:br>
            <a:r>
              <a:rPr lang="en-US" altLang="ko-KR" sz="3600" b="1" dirty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Nord-Est</a:t>
            </a:r>
            <a:r>
              <a:rPr lang="ro-RO" altLang="ko-KR" sz="3600" b="1" dirty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 - </a:t>
            </a:r>
            <a:r>
              <a:rPr lang="ro-RO" sz="3600" b="1" dirty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Regiune inteligentă prin oameni educați și produse locale</a:t>
            </a:r>
            <a:r>
              <a:rPr lang="en-GB" sz="3600" b="1" dirty="0">
                <a:solidFill>
                  <a:schemeClr val="bg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  </a:t>
            </a:r>
          </a:p>
          <a:p>
            <a:endParaRPr lang="ro-RO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E8D91F9-EECD-43A2-BA10-943EE1ACF91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17760" y="5526172"/>
            <a:ext cx="2263848" cy="114657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AC76F29-5202-4BC7-AB84-598DD32C8AA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79" y="5540218"/>
            <a:ext cx="2034578" cy="114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2605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002FC96-E50E-7E47-8A6F-56F7A9FE16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0" y="512991"/>
            <a:ext cx="786711" cy="78671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A7CD43D-6AA2-7349-A62C-2FB53405E7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1660" y="185258"/>
            <a:ext cx="1356048" cy="135604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001F078-13A8-2540-AF51-36753F44FB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0065" y="21334"/>
            <a:ext cx="1683898" cy="168389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5C5A305-42F0-2F48-8C97-17A67035500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01294" y="432822"/>
            <a:ext cx="1163035" cy="851243"/>
          </a:xfrm>
          <a:prstGeom prst="rect">
            <a:avLst/>
          </a:prstGeom>
        </p:spPr>
      </p:pic>
      <p:sp>
        <p:nvSpPr>
          <p:cNvPr id="10" name="Rectangle 3">
            <a:extLst>
              <a:ext uri="{FF2B5EF4-FFF2-40B4-BE49-F238E27FC236}">
                <a16:creationId xmlns:a16="http://schemas.microsoft.com/office/drawing/2014/main" id="{243E32C7-9CC5-CF46-BD92-C8F89BA16634}"/>
              </a:ext>
            </a:extLst>
          </p:cNvPr>
          <p:cNvSpPr txBox="1">
            <a:spLocks/>
          </p:cNvSpPr>
          <p:nvPr/>
        </p:nvSpPr>
        <p:spPr>
          <a:xfrm>
            <a:off x="3227476" y="2139925"/>
            <a:ext cx="5832648" cy="1417695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/>
              <a:buNone/>
            </a:pPr>
            <a:r>
              <a:rPr lang="ro-RO" sz="4000" b="1" dirty="0">
                <a:solidFill>
                  <a:srgbClr val="1C4A8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Vă </a:t>
            </a:r>
            <a:r>
              <a:rPr lang="ro-RO" sz="4000" b="1" dirty="0" err="1">
                <a:solidFill>
                  <a:srgbClr val="1C4A8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mulțumin</a:t>
            </a:r>
            <a:r>
              <a:rPr lang="ro-RO" sz="4000" b="1" dirty="0">
                <a:solidFill>
                  <a:srgbClr val="1C4A8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!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C7A6291-EF4A-924B-8F6C-2D70D24C6E42}"/>
              </a:ext>
            </a:extLst>
          </p:cNvPr>
          <p:cNvSpPr/>
          <p:nvPr/>
        </p:nvSpPr>
        <p:spPr>
          <a:xfrm>
            <a:off x="2508264" y="3557620"/>
            <a:ext cx="7271072" cy="707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endParaRPr lang="de-DE" sz="1600" dirty="0">
              <a:solidFill>
                <a:srgbClr val="1C4A88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ctr"/>
            <a:r>
              <a:rPr lang="de-DE" sz="2400" dirty="0" err="1">
                <a:solidFill>
                  <a:srgbClr val="1C4A8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www.roreg.eu</a:t>
            </a:r>
            <a:endParaRPr lang="en-US" sz="2400" dirty="0">
              <a:solidFill>
                <a:srgbClr val="1C4A88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671BB59-37D3-914A-BE53-1F71D57751BE}"/>
              </a:ext>
            </a:extLst>
          </p:cNvPr>
          <p:cNvSpPr txBox="1"/>
          <p:nvPr/>
        </p:nvSpPr>
        <p:spPr>
          <a:xfrm>
            <a:off x="2386285" y="6425178"/>
            <a:ext cx="66738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RO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Proiect cofinanțat din Fondul European pentru Dezvoltare Regională prin POAT 2014-2020</a:t>
            </a:r>
          </a:p>
          <a:p>
            <a:endParaRPr lang="en-RO" sz="1600" dirty="0">
              <a:latin typeface="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27333AE-A547-D349-B8A8-BB15C1ACE05A}"/>
              </a:ext>
            </a:extLst>
          </p:cNvPr>
          <p:cNvSpPr txBox="1"/>
          <p:nvPr/>
        </p:nvSpPr>
        <p:spPr>
          <a:xfrm>
            <a:off x="6664329" y="432822"/>
            <a:ext cx="17546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Asociația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Agențiilor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pentru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Dezvoltare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Regională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din </a:t>
            </a:r>
            <a:r>
              <a:rPr lang="en-GB" sz="1200" dirty="0" err="1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România</a:t>
            </a:r>
            <a:r>
              <a:rPr lang="en-GB" sz="1200" dirty="0">
                <a:solidFill>
                  <a:srgbClr val="0D4D95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- ROREG</a:t>
            </a:r>
            <a:endParaRPr lang="en-RO" sz="1200" dirty="0">
              <a:solidFill>
                <a:srgbClr val="0D4D95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Rectangle : coins arrondis 14">
            <a:extLst>
              <a:ext uri="{FF2B5EF4-FFF2-40B4-BE49-F238E27FC236}">
                <a16:creationId xmlns:a16="http://schemas.microsoft.com/office/drawing/2014/main" id="{6BAF99B8-3B69-314A-B4CB-322FC2CF5614}"/>
              </a:ext>
            </a:extLst>
          </p:cNvPr>
          <p:cNvSpPr/>
          <p:nvPr/>
        </p:nvSpPr>
        <p:spPr>
          <a:xfrm>
            <a:off x="5047989" y="3156557"/>
            <a:ext cx="1929008" cy="45719"/>
          </a:xfrm>
          <a:prstGeom prst="roundRect">
            <a:avLst/>
          </a:prstGeom>
          <a:solidFill>
            <a:srgbClr val="DEA75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A69F63A-6E0D-49FC-8F85-A66AE5DB1E8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17760" y="5526172"/>
            <a:ext cx="2263848" cy="114657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64D5234-673A-4AE4-AD54-FB0C236C020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79" y="5540218"/>
            <a:ext cx="2034578" cy="114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5818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FC5C8F-E322-9C41-B86C-03E6B0DCAAA0}"/>
              </a:ext>
            </a:extLst>
          </p:cNvPr>
          <p:cNvSpPr txBox="1"/>
          <p:nvPr/>
        </p:nvSpPr>
        <p:spPr>
          <a:xfrm>
            <a:off x="638827" y="377014"/>
            <a:ext cx="958776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altLang="ko-KR" sz="3200" b="1" dirty="0">
                <a:solidFill>
                  <a:srgbClr val="1C4A88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AP1 </a:t>
            </a:r>
            <a:r>
              <a:rPr lang="en-US" altLang="ko-KR" sz="3200" b="1" dirty="0">
                <a:solidFill>
                  <a:srgbClr val="1C4A88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Nord-Est</a:t>
            </a:r>
          </a:p>
          <a:p>
            <a:r>
              <a:rPr lang="en-US" altLang="ko-KR" sz="3200" b="1" dirty="0">
                <a:solidFill>
                  <a:srgbClr val="1C4A88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O </a:t>
            </a:r>
            <a:r>
              <a:rPr lang="en-US" altLang="ko-KR" sz="3200" b="1" dirty="0" err="1">
                <a:solidFill>
                  <a:srgbClr val="1C4A88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regiune</a:t>
            </a:r>
            <a:r>
              <a:rPr lang="en-US" altLang="ko-KR" sz="3200" b="1" dirty="0">
                <a:solidFill>
                  <a:srgbClr val="1C4A88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 </a:t>
            </a:r>
            <a:r>
              <a:rPr lang="en-US" altLang="ko-KR" sz="3200" b="1" dirty="0" err="1">
                <a:solidFill>
                  <a:srgbClr val="1C4A88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mai</a:t>
            </a:r>
            <a:r>
              <a:rPr lang="en-US" altLang="ko-KR" sz="3200" b="1" dirty="0">
                <a:solidFill>
                  <a:srgbClr val="1C4A88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 </a:t>
            </a:r>
            <a:r>
              <a:rPr lang="en-US" altLang="ko-KR" sz="3200" b="1" dirty="0" err="1">
                <a:solidFill>
                  <a:srgbClr val="1C4A88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competitivă</a:t>
            </a:r>
            <a:r>
              <a:rPr lang="en-US" altLang="ko-KR" sz="3200" b="1" dirty="0">
                <a:solidFill>
                  <a:srgbClr val="1C4A88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, </a:t>
            </a:r>
            <a:r>
              <a:rPr lang="en-US" altLang="ko-KR" sz="3200" b="1" dirty="0" err="1">
                <a:solidFill>
                  <a:srgbClr val="1C4A88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mai</a:t>
            </a:r>
            <a:r>
              <a:rPr lang="en-US" altLang="ko-KR" sz="3200" b="1" dirty="0">
                <a:solidFill>
                  <a:srgbClr val="1C4A88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 </a:t>
            </a:r>
            <a:r>
              <a:rPr lang="en-US" altLang="ko-KR" sz="3200" b="1" dirty="0" err="1">
                <a:solidFill>
                  <a:srgbClr val="1C4A88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inovativă</a:t>
            </a:r>
            <a:endParaRPr lang="ro-RO" altLang="ko-KR" sz="3200" b="1" dirty="0">
              <a:solidFill>
                <a:srgbClr val="1C4A88"/>
              </a:solidFill>
              <a:latin typeface="Open Sans Extrabold" panose="020B0606030504020204" pitchFamily="34" charset="0"/>
              <a:ea typeface="Open Sans Extrabold" panose="020B0606030504020204" pitchFamily="34" charset="0"/>
              <a:cs typeface="Open Sans Extrabold" panose="020B0606030504020204" pitchFamily="34" charset="0"/>
            </a:endParaRPr>
          </a:p>
          <a:p>
            <a:endParaRPr lang="ro-RO" sz="3200" b="1" dirty="0">
              <a:solidFill>
                <a:srgbClr val="1C4A88"/>
              </a:solidFill>
              <a:latin typeface="Open Sans Extrabold" panose="020B0606030504020204" pitchFamily="34" charset="0"/>
              <a:ea typeface="Open Sans Extrabold" panose="020B0606030504020204" pitchFamily="34" charset="0"/>
              <a:cs typeface="Open Sans Extrabold" panose="020B0606030504020204" pitchFamily="34" charset="0"/>
            </a:endParaRPr>
          </a:p>
          <a:p>
            <a:endParaRPr lang="ro-RO" dirty="0"/>
          </a:p>
          <a:p>
            <a:endParaRPr lang="ro-RO" dirty="0"/>
          </a:p>
        </p:txBody>
      </p:sp>
      <p:sp>
        <p:nvSpPr>
          <p:cNvPr id="6" name="Rectangle : coins arrondis 14">
            <a:extLst>
              <a:ext uri="{FF2B5EF4-FFF2-40B4-BE49-F238E27FC236}">
                <a16:creationId xmlns:a16="http://schemas.microsoft.com/office/drawing/2014/main" id="{DE118D5F-7D0D-1248-A0DB-5F3BD4054BA9}"/>
              </a:ext>
            </a:extLst>
          </p:cNvPr>
          <p:cNvSpPr/>
          <p:nvPr/>
        </p:nvSpPr>
        <p:spPr>
          <a:xfrm flipV="1">
            <a:off x="638827" y="1552678"/>
            <a:ext cx="1903957" cy="75706"/>
          </a:xfrm>
          <a:prstGeom prst="roundRect">
            <a:avLst/>
          </a:prstGeom>
          <a:solidFill>
            <a:srgbClr val="DEA75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F26C316-2007-6347-A52D-B9D6C6211D9A}"/>
              </a:ext>
            </a:extLst>
          </p:cNvPr>
          <p:cNvSpPr/>
          <p:nvPr/>
        </p:nvSpPr>
        <p:spPr>
          <a:xfrm>
            <a:off x="521438" y="2009776"/>
            <a:ext cx="6270110" cy="1325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altLang="ko-KR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itchFamily="34" charset="0"/>
              </a:rPr>
              <a:t>Interventii</a:t>
            </a:r>
            <a:endParaRPr lang="ro-RO" altLang="ko-KR" sz="24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Arial" pitchFamily="34" charset="0"/>
            </a:endParaRPr>
          </a:p>
          <a:p>
            <a:r>
              <a:rPr lang="ro-RO" altLang="ko-KR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itchFamily="34" charset="0"/>
              </a:rPr>
              <a:t>Alocari</a:t>
            </a:r>
            <a:r>
              <a:rPr lang="ro-RO" altLang="ko-KR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itchFamily="34" charset="0"/>
              </a:rPr>
              <a:t> financiare</a:t>
            </a:r>
          </a:p>
          <a:p>
            <a:pPr>
              <a:lnSpc>
                <a:spcPct val="150000"/>
              </a:lnSpc>
            </a:pP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8" name="Picture Placeholder 3">
            <a:extLst>
              <a:ext uri="{FF2B5EF4-FFF2-40B4-BE49-F238E27FC236}">
                <a16:creationId xmlns:a16="http://schemas.microsoft.com/office/drawing/2014/main" id="{4890084D-7B9D-455A-B30D-A53CD50513E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48" t="87" r="56712" b="-87"/>
          <a:stretch/>
        </p:blipFill>
        <p:spPr>
          <a:xfrm>
            <a:off x="5180745" y="1438843"/>
            <a:ext cx="1728192" cy="4037065"/>
          </a:xfrm>
          <a:prstGeom prst="rect">
            <a:avLst/>
          </a:prstGeom>
        </p:spPr>
      </p:pic>
      <p:pic>
        <p:nvPicPr>
          <p:cNvPr id="10" name="Picture Placeholder 7">
            <a:extLst>
              <a:ext uri="{FF2B5EF4-FFF2-40B4-BE49-F238E27FC236}">
                <a16:creationId xmlns:a16="http://schemas.microsoft.com/office/drawing/2014/main" id="{ADD35A90-F5FB-4191-A48E-59DC24A35EE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89" t="-327" r="29647" b="327"/>
          <a:stretch/>
        </p:blipFill>
        <p:spPr>
          <a:xfrm>
            <a:off x="7092048" y="1410466"/>
            <a:ext cx="1728192" cy="4037065"/>
          </a:xfrm>
          <a:prstGeom prst="rect">
            <a:avLst/>
          </a:prstGeom>
        </p:spPr>
      </p:pic>
      <p:pic>
        <p:nvPicPr>
          <p:cNvPr id="11" name="Picture Placeholder 22">
            <a:extLst>
              <a:ext uri="{FF2B5EF4-FFF2-40B4-BE49-F238E27FC236}">
                <a16:creationId xmlns:a16="http://schemas.microsoft.com/office/drawing/2014/main" id="{92B941AE-9EC1-455D-A805-8DE1A031169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27" t="-655" r="1733" b="655"/>
          <a:stretch/>
        </p:blipFill>
        <p:spPr>
          <a:xfrm>
            <a:off x="9000378" y="1410465"/>
            <a:ext cx="1728192" cy="40370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25A6A16-6B4B-416B-BCEF-EE85AFF23D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17760" y="5526172"/>
            <a:ext cx="2263848" cy="114657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BF40E5C-B19B-41AC-B52E-B149633ABD8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79" y="5540218"/>
            <a:ext cx="2034578" cy="114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52454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 : coins arrondis 14">
            <a:extLst>
              <a:ext uri="{FF2B5EF4-FFF2-40B4-BE49-F238E27FC236}">
                <a16:creationId xmlns:a16="http://schemas.microsoft.com/office/drawing/2014/main" id="{AA8B0E99-2A8E-4148-8F86-3ACC8A35B989}"/>
              </a:ext>
            </a:extLst>
          </p:cNvPr>
          <p:cNvSpPr/>
          <p:nvPr/>
        </p:nvSpPr>
        <p:spPr>
          <a:xfrm flipV="1">
            <a:off x="478754" y="840969"/>
            <a:ext cx="4907438" cy="45719"/>
          </a:xfrm>
          <a:prstGeom prst="roundRect">
            <a:avLst/>
          </a:prstGeom>
          <a:solidFill>
            <a:srgbClr val="DEA75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6" name="Titre 3">
            <a:extLst>
              <a:ext uri="{FF2B5EF4-FFF2-40B4-BE49-F238E27FC236}">
                <a16:creationId xmlns:a16="http://schemas.microsoft.com/office/drawing/2014/main" id="{7CD71AD1-C578-EF45-91A0-65B44BE3A421}"/>
              </a:ext>
            </a:extLst>
          </p:cNvPr>
          <p:cNvSpPr txBox="1">
            <a:spLocks/>
          </p:cNvSpPr>
          <p:nvPr/>
        </p:nvSpPr>
        <p:spPr>
          <a:xfrm>
            <a:off x="468838" y="1150218"/>
            <a:ext cx="3648746" cy="1281754"/>
          </a:xfrm>
          <a:prstGeom prst="rect">
            <a:avLst/>
          </a:prstGeom>
        </p:spPr>
        <p:txBody>
          <a:bodyPr lIns="50800" tIns="50800" rIns="50800" bIns="5080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ko-KR" sz="2400" b="1" dirty="0" err="1">
                <a:solidFill>
                  <a:srgbClr val="1C4A88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Obiective</a:t>
            </a:r>
            <a:r>
              <a:rPr lang="en-US" altLang="ko-KR" sz="2400" b="1" dirty="0">
                <a:solidFill>
                  <a:srgbClr val="1C4A88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 </a:t>
            </a:r>
            <a:r>
              <a:rPr lang="en-US" altLang="ko-KR" sz="2400" b="1" dirty="0" err="1">
                <a:solidFill>
                  <a:srgbClr val="1C4A88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specifice</a:t>
            </a:r>
            <a:endParaRPr lang="ro-RO" altLang="ko-KR" sz="2400" b="1" dirty="0">
              <a:solidFill>
                <a:srgbClr val="1C4A88"/>
              </a:solidFill>
              <a:latin typeface="Open Sans Extrabold" panose="020B0606030504020204" pitchFamily="34" charset="0"/>
              <a:ea typeface="Open Sans Extrabold" panose="020B0606030504020204" pitchFamily="34" charset="0"/>
              <a:cs typeface="Open Sans Extrabold" panose="020B0606030504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sp>
        <p:nvSpPr>
          <p:cNvPr id="11" name="Rectangle : coins arrondis 14">
            <a:extLst>
              <a:ext uri="{FF2B5EF4-FFF2-40B4-BE49-F238E27FC236}">
                <a16:creationId xmlns:a16="http://schemas.microsoft.com/office/drawing/2014/main" id="{64E5C92E-4C01-6447-A234-4E0D5B58BDEC}"/>
              </a:ext>
            </a:extLst>
          </p:cNvPr>
          <p:cNvSpPr/>
          <p:nvPr/>
        </p:nvSpPr>
        <p:spPr>
          <a:xfrm flipV="1">
            <a:off x="468838" y="5158723"/>
            <a:ext cx="4907438" cy="45719"/>
          </a:xfrm>
          <a:prstGeom prst="roundRect">
            <a:avLst/>
          </a:prstGeom>
          <a:solidFill>
            <a:srgbClr val="DEA75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 dirty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pic>
        <p:nvPicPr>
          <p:cNvPr id="4" name="Imagine 3">
            <a:extLst>
              <a:ext uri="{FF2B5EF4-FFF2-40B4-BE49-F238E27FC236}">
                <a16:creationId xmlns:a16="http://schemas.microsoft.com/office/drawing/2014/main" id="{2CAF5B6E-F039-46D0-BAAD-5BDD0D705A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3776" y="1049744"/>
            <a:ext cx="2769716" cy="4088256"/>
          </a:xfrm>
          <a:prstGeom prst="rect">
            <a:avLst/>
          </a:prstGeom>
        </p:spPr>
      </p:pic>
      <p:pic>
        <p:nvPicPr>
          <p:cNvPr id="7" name="Imagine 6">
            <a:extLst>
              <a:ext uri="{FF2B5EF4-FFF2-40B4-BE49-F238E27FC236}">
                <a16:creationId xmlns:a16="http://schemas.microsoft.com/office/drawing/2014/main" id="{C38B4DF1-CD61-4302-AB6A-B9F79EB147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8812" y="1079106"/>
            <a:ext cx="2785320" cy="4058894"/>
          </a:xfrm>
          <a:prstGeom prst="rect">
            <a:avLst/>
          </a:prstGeom>
        </p:spPr>
      </p:pic>
      <p:pic>
        <p:nvPicPr>
          <p:cNvPr id="12" name="Imagine 11">
            <a:extLst>
              <a:ext uri="{FF2B5EF4-FFF2-40B4-BE49-F238E27FC236}">
                <a16:creationId xmlns:a16="http://schemas.microsoft.com/office/drawing/2014/main" id="{B9E1E757-FC37-4586-BD1E-C948356AAF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3492" y="1049744"/>
            <a:ext cx="2785320" cy="408825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A51602A-4355-4A15-9429-EA90749276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17760" y="5526172"/>
            <a:ext cx="2263848" cy="114657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E24BD3F-B9FA-420E-8705-E5279E16135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79" y="5540218"/>
            <a:ext cx="2034578" cy="114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778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23992EA-4B2C-264B-BF3A-C6EB79890CBA}"/>
              </a:ext>
            </a:extLst>
          </p:cNvPr>
          <p:cNvSpPr/>
          <p:nvPr/>
        </p:nvSpPr>
        <p:spPr>
          <a:xfrm>
            <a:off x="4173472" y="1703279"/>
            <a:ext cx="7777228" cy="39260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endParaRPr lang="en-RO" sz="2400" b="1" dirty="0">
              <a:solidFill>
                <a:srgbClr val="1C4A88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ko-KR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Integrarea</a:t>
            </a:r>
            <a:r>
              <a: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organizațiilor</a:t>
            </a:r>
            <a:r>
              <a: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CDI </a:t>
            </a:r>
            <a:r>
              <a:rPr lang="en-US" altLang="ko-KR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în</a:t>
            </a:r>
            <a:r>
              <a: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structuri</a:t>
            </a:r>
            <a:r>
              <a: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altLang="ko-KR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parteneriate</a:t>
            </a:r>
            <a:r>
              <a: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și</a:t>
            </a:r>
            <a:r>
              <a: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proiecte</a:t>
            </a:r>
            <a:r>
              <a: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 </a:t>
            </a:r>
            <a:r>
              <a:rPr lang="en-US" altLang="ko-KR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cooperare</a:t>
            </a:r>
            <a:r>
              <a: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interregionale</a:t>
            </a:r>
            <a:r>
              <a: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si</a:t>
            </a:r>
            <a:r>
              <a: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internaționale</a:t>
            </a:r>
            <a:r>
              <a: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altLang="ko-KR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aliniate</a:t>
            </a:r>
            <a:r>
              <a: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domeniilor</a:t>
            </a:r>
            <a:r>
              <a:rPr lang="en-US" altLang="ko-KR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RIS3</a:t>
            </a:r>
            <a:endParaRPr lang="ro-RO" altLang="ko-KR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>
              <a:lnSpc>
                <a:spcPct val="150000"/>
              </a:lnSpc>
            </a:pPr>
            <a:endParaRPr lang="ro-RO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Consolidarea ecosistemului de CDI regional </a:t>
            </a:r>
            <a:endParaRPr lang="en-RO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>
              <a:lnSpc>
                <a:spcPct val="150000"/>
              </a:lnSpc>
            </a:pPr>
            <a:endParaRPr lang="ro-RO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Dezvoltarea capacității de inovare a întreprinderilor</a:t>
            </a:r>
            <a:endParaRPr lang="en-RO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>
              <a:lnSpc>
                <a:spcPct val="150000"/>
              </a:lnSpc>
            </a:pPr>
            <a:endParaRPr lang="ro-RO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Dezvoltarea inovativă a clusterelor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1" name="Imagine 10">
            <a:extLst>
              <a:ext uri="{FF2B5EF4-FFF2-40B4-BE49-F238E27FC236}">
                <a16:creationId xmlns:a16="http://schemas.microsoft.com/office/drawing/2014/main" id="{3766B47C-115D-4E81-B380-5D7EC1B648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886" y="2626077"/>
            <a:ext cx="2895851" cy="2914141"/>
          </a:xfrm>
          <a:prstGeom prst="rect">
            <a:avLst/>
          </a:prstGeom>
        </p:spPr>
      </p:pic>
      <p:pic>
        <p:nvPicPr>
          <p:cNvPr id="12" name="Imagine 11">
            <a:extLst>
              <a:ext uri="{FF2B5EF4-FFF2-40B4-BE49-F238E27FC236}">
                <a16:creationId xmlns:a16="http://schemas.microsoft.com/office/drawing/2014/main" id="{5EF8375A-D374-4368-AD6B-1ACCBB4778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9436" y="2433469"/>
            <a:ext cx="762066" cy="762066"/>
          </a:xfrm>
          <a:prstGeom prst="rect">
            <a:avLst/>
          </a:prstGeom>
        </p:spPr>
      </p:pic>
      <p:pic>
        <p:nvPicPr>
          <p:cNvPr id="13" name="Imagine 12">
            <a:extLst>
              <a:ext uri="{FF2B5EF4-FFF2-40B4-BE49-F238E27FC236}">
                <a16:creationId xmlns:a16="http://schemas.microsoft.com/office/drawing/2014/main" id="{53140519-073C-4F2C-9EF6-47064E5E1C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4434" y="4121991"/>
            <a:ext cx="762066" cy="762066"/>
          </a:xfrm>
          <a:prstGeom prst="rect">
            <a:avLst/>
          </a:prstGeom>
        </p:spPr>
      </p:pic>
      <p:pic>
        <p:nvPicPr>
          <p:cNvPr id="14" name="Imagine 13">
            <a:extLst>
              <a:ext uri="{FF2B5EF4-FFF2-40B4-BE49-F238E27FC236}">
                <a16:creationId xmlns:a16="http://schemas.microsoft.com/office/drawing/2014/main" id="{C34EA438-BB09-4AC5-869F-A85989CBC1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00169" y="3465831"/>
            <a:ext cx="762066" cy="762066"/>
          </a:xfrm>
          <a:prstGeom prst="rect">
            <a:avLst/>
          </a:prstGeom>
        </p:spPr>
      </p:pic>
      <p:pic>
        <p:nvPicPr>
          <p:cNvPr id="16" name="Imagine 15">
            <a:extLst>
              <a:ext uri="{FF2B5EF4-FFF2-40B4-BE49-F238E27FC236}">
                <a16:creationId xmlns:a16="http://schemas.microsoft.com/office/drawing/2014/main" id="{F878AB12-836A-4FE7-9A83-671574F591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876" y="2677980"/>
            <a:ext cx="762066" cy="762066"/>
          </a:xfrm>
          <a:prstGeom prst="rect">
            <a:avLst/>
          </a:prstGeom>
        </p:spPr>
      </p:pic>
      <p:pic>
        <p:nvPicPr>
          <p:cNvPr id="17" name="Imagine 16">
            <a:extLst>
              <a:ext uri="{FF2B5EF4-FFF2-40B4-BE49-F238E27FC236}">
                <a16:creationId xmlns:a16="http://schemas.microsoft.com/office/drawing/2014/main" id="{82ABCA3D-1DC3-4F2C-811B-EB9DE504A2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35463" y="2618886"/>
            <a:ext cx="335309" cy="335309"/>
          </a:xfrm>
          <a:prstGeom prst="rect">
            <a:avLst/>
          </a:prstGeom>
        </p:spPr>
      </p:pic>
      <p:pic>
        <p:nvPicPr>
          <p:cNvPr id="18" name="Imagine 17">
            <a:extLst>
              <a:ext uri="{FF2B5EF4-FFF2-40B4-BE49-F238E27FC236}">
                <a16:creationId xmlns:a16="http://schemas.microsoft.com/office/drawing/2014/main" id="{FD76FD1D-141E-41C6-BDC1-E66A6B4422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76830" y="2865264"/>
            <a:ext cx="335309" cy="335309"/>
          </a:xfrm>
          <a:prstGeom prst="rect">
            <a:avLst/>
          </a:prstGeom>
        </p:spPr>
      </p:pic>
      <p:pic>
        <p:nvPicPr>
          <p:cNvPr id="19" name="Imagine 18">
            <a:extLst>
              <a:ext uri="{FF2B5EF4-FFF2-40B4-BE49-F238E27FC236}">
                <a16:creationId xmlns:a16="http://schemas.microsoft.com/office/drawing/2014/main" id="{530CF012-760C-41EA-97DE-39341FB8C2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3547" y="3666317"/>
            <a:ext cx="335309" cy="335309"/>
          </a:xfrm>
          <a:prstGeom prst="rect">
            <a:avLst/>
          </a:prstGeom>
        </p:spPr>
      </p:pic>
      <p:pic>
        <p:nvPicPr>
          <p:cNvPr id="20" name="Imagine 19">
            <a:extLst>
              <a:ext uri="{FF2B5EF4-FFF2-40B4-BE49-F238E27FC236}">
                <a16:creationId xmlns:a16="http://schemas.microsoft.com/office/drawing/2014/main" id="{58FF8817-550F-443F-80C3-CCD44DD283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97812" y="4326875"/>
            <a:ext cx="335309" cy="335309"/>
          </a:xfrm>
          <a:prstGeom prst="rect">
            <a:avLst/>
          </a:prstGeom>
        </p:spPr>
      </p:pic>
      <p:sp>
        <p:nvSpPr>
          <p:cNvPr id="2" name="Dreptunghi 1">
            <a:extLst>
              <a:ext uri="{FF2B5EF4-FFF2-40B4-BE49-F238E27FC236}">
                <a16:creationId xmlns:a16="http://schemas.microsoft.com/office/drawing/2014/main" id="{9535CC79-0E6B-4C7B-9B6B-12FEE40F1670}"/>
              </a:ext>
            </a:extLst>
          </p:cNvPr>
          <p:cNvSpPr/>
          <p:nvPr/>
        </p:nvSpPr>
        <p:spPr>
          <a:xfrm>
            <a:off x="762000" y="330199"/>
            <a:ext cx="10858500" cy="10354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altLang="ko-KR" sz="2400" b="1" dirty="0">
                <a:solidFill>
                  <a:schemeClr val="tx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OPERAȚIUNI</a:t>
            </a:r>
            <a:r>
              <a:rPr lang="ro-RO" altLang="ko-KR" sz="2400" b="1" dirty="0">
                <a:solidFill>
                  <a:schemeClr val="tx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 </a:t>
            </a:r>
            <a:r>
              <a:rPr lang="en-US" altLang="ko-KR" sz="2400" b="1" dirty="0" err="1">
                <a:solidFill>
                  <a:srgbClr val="EC742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Dezvoltarea</a:t>
            </a:r>
            <a:r>
              <a:rPr lang="en-US" altLang="ko-KR" sz="2400" b="1" dirty="0">
                <a:solidFill>
                  <a:srgbClr val="EC742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2400" b="1" dirty="0" err="1">
                <a:solidFill>
                  <a:srgbClr val="EC742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capacită</a:t>
            </a:r>
            <a:r>
              <a:rPr lang="ro-RO" altLang="ko-KR" sz="2400" b="1" dirty="0">
                <a:solidFill>
                  <a:srgbClr val="EC742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ț</a:t>
            </a:r>
            <a:r>
              <a:rPr lang="en-US" altLang="ko-KR" sz="2400" b="1" dirty="0" err="1">
                <a:solidFill>
                  <a:srgbClr val="EC742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ilor</a:t>
            </a:r>
            <a:r>
              <a:rPr lang="en-US" altLang="ko-KR" sz="2400" b="1" dirty="0">
                <a:solidFill>
                  <a:srgbClr val="EC742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US" altLang="ko-KR" sz="2400" b="1" dirty="0" err="1">
                <a:solidFill>
                  <a:srgbClr val="EC742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cercetare</a:t>
            </a:r>
            <a:r>
              <a:rPr lang="ro-RO" altLang="ko-KR" sz="2400" b="1" dirty="0">
                <a:solidFill>
                  <a:srgbClr val="EC742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</a:t>
            </a:r>
            <a:r>
              <a:rPr lang="en-US" altLang="ko-KR" sz="2400" b="1" dirty="0" err="1">
                <a:solidFill>
                  <a:srgbClr val="EC742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inovare</a:t>
            </a:r>
            <a:r>
              <a:rPr lang="en-US" altLang="ko-KR" sz="2400" b="1" dirty="0">
                <a:solidFill>
                  <a:srgbClr val="EC742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2400" b="1" dirty="0" err="1">
                <a:solidFill>
                  <a:srgbClr val="EC742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și</a:t>
            </a:r>
            <a:r>
              <a:rPr lang="en-US" altLang="ko-KR" sz="2400" b="1" dirty="0">
                <a:solidFill>
                  <a:srgbClr val="EC742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2400" b="1" dirty="0" err="1">
                <a:solidFill>
                  <a:srgbClr val="EC742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adoptarea</a:t>
            </a:r>
            <a:r>
              <a:rPr lang="en-US" altLang="ko-KR" sz="2400" b="1" dirty="0">
                <a:solidFill>
                  <a:srgbClr val="EC742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2400" b="1" dirty="0" err="1">
                <a:solidFill>
                  <a:srgbClr val="EC742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tehnologiilor</a:t>
            </a:r>
            <a:r>
              <a:rPr lang="en-US" altLang="ko-KR" sz="2400" b="1" dirty="0">
                <a:solidFill>
                  <a:srgbClr val="EC742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2400" b="1" dirty="0" err="1">
                <a:solidFill>
                  <a:srgbClr val="EC7423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avansate</a:t>
            </a:r>
            <a:endParaRPr lang="ro-RO" altLang="ko-KR" sz="2400" b="1" dirty="0">
              <a:solidFill>
                <a:srgbClr val="1C4A88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50EBE86-062B-4648-A11E-2F5D333537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17760" y="5526172"/>
            <a:ext cx="2263848" cy="114657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2FC8DD90-8009-4237-B783-BBCCA39BEAD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79" y="5629354"/>
            <a:ext cx="2034578" cy="114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8491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ine 1">
            <a:extLst>
              <a:ext uri="{FF2B5EF4-FFF2-40B4-BE49-F238E27FC236}">
                <a16:creationId xmlns:a16="http://schemas.microsoft.com/office/drawing/2014/main" id="{CC8D960E-CAD3-40A1-AC28-E494ABA88B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170" y="2428721"/>
            <a:ext cx="3164098" cy="3145809"/>
          </a:xfrm>
          <a:prstGeom prst="rect">
            <a:avLst/>
          </a:prstGeom>
        </p:spPr>
      </p:pic>
      <p:pic>
        <p:nvPicPr>
          <p:cNvPr id="4" name="Imagine 3">
            <a:extLst>
              <a:ext uri="{FF2B5EF4-FFF2-40B4-BE49-F238E27FC236}">
                <a16:creationId xmlns:a16="http://schemas.microsoft.com/office/drawing/2014/main" id="{6CE75D2A-9C37-4831-BB76-AB704F9B48B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5496" y="2630473"/>
            <a:ext cx="762066" cy="762066"/>
          </a:xfrm>
          <a:prstGeom prst="rect">
            <a:avLst/>
          </a:prstGeom>
        </p:spPr>
      </p:pic>
      <p:pic>
        <p:nvPicPr>
          <p:cNvPr id="5" name="Imagine 4">
            <a:extLst>
              <a:ext uri="{FF2B5EF4-FFF2-40B4-BE49-F238E27FC236}">
                <a16:creationId xmlns:a16="http://schemas.microsoft.com/office/drawing/2014/main" id="{4C0EB09E-260F-409A-BA5F-D6B3FD34ED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8077" y="3393240"/>
            <a:ext cx="762066" cy="762066"/>
          </a:xfrm>
          <a:prstGeom prst="rect">
            <a:avLst/>
          </a:prstGeom>
        </p:spPr>
      </p:pic>
      <p:pic>
        <p:nvPicPr>
          <p:cNvPr id="8" name="Imagine 7">
            <a:extLst>
              <a:ext uri="{FF2B5EF4-FFF2-40B4-BE49-F238E27FC236}">
                <a16:creationId xmlns:a16="http://schemas.microsoft.com/office/drawing/2014/main" id="{54F367C2-DD2A-495F-BD28-B84913BF38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5754" y="4096804"/>
            <a:ext cx="762066" cy="762066"/>
          </a:xfrm>
          <a:prstGeom prst="rect">
            <a:avLst/>
          </a:prstGeom>
        </p:spPr>
      </p:pic>
      <p:pic>
        <p:nvPicPr>
          <p:cNvPr id="3" name="Imagine 2">
            <a:extLst>
              <a:ext uri="{FF2B5EF4-FFF2-40B4-BE49-F238E27FC236}">
                <a16:creationId xmlns:a16="http://schemas.microsoft.com/office/drawing/2014/main" id="{329022A7-EED8-4605-A000-E998F8AAF9F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3664" y="2220091"/>
            <a:ext cx="762066" cy="76206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23992EA-4B2C-264B-BF3A-C6EB79890CBA}"/>
              </a:ext>
            </a:extLst>
          </p:cNvPr>
          <p:cNvSpPr/>
          <p:nvPr/>
        </p:nvSpPr>
        <p:spPr>
          <a:xfrm>
            <a:off x="3611248" y="1737911"/>
            <a:ext cx="8681762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System Font Regular"/>
              <a:buChar char="⇲"/>
            </a:pP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Investiții pentru facilitarea creșterii și dezvoltării tehnologice a companiilor</a:t>
            </a:r>
          </a:p>
          <a:p>
            <a:pPr lvl="0"/>
            <a:endParaRPr lang="en-RO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742950" lvl="1" indent="-285750">
              <a:buFont typeface="System Font Regular"/>
              <a:buChar char="⇲"/>
            </a:pPr>
            <a:r>
              <a:rPr lang="en-GB" sz="1600" dirty="0" err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investiții</a:t>
            </a:r>
            <a:r>
              <a:rPr lang="en-GB" sz="1600" dirty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600" dirty="0" err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în</a:t>
            </a:r>
            <a:r>
              <a:rPr lang="en-GB" sz="1600" dirty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600" dirty="0" err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microîntreprinderi</a:t>
            </a:r>
            <a:r>
              <a:rPr lang="en-GB" sz="1600" dirty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600" dirty="0" err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și</a:t>
            </a:r>
            <a:r>
              <a:rPr lang="en-GB" sz="1600" dirty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IMM-</a:t>
            </a:r>
            <a:r>
              <a:rPr lang="en-GB" sz="1600" dirty="0" err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uri</a:t>
            </a:r>
            <a:r>
              <a:rPr lang="en-GB" sz="1600" dirty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600" dirty="0" err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pentru</a:t>
            </a:r>
            <a:r>
              <a:rPr lang="en-GB" sz="1600" dirty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600" dirty="0" err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dezvoltarea</a:t>
            </a:r>
            <a:r>
              <a:rPr lang="en-GB" sz="1600" dirty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600" dirty="0" err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capacității</a:t>
            </a:r>
            <a:r>
              <a:rPr lang="en-GB" sz="1600" dirty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600" dirty="0" err="1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tehnologice</a:t>
            </a:r>
            <a:endParaRPr lang="en-GB" sz="1600" dirty="0">
              <a:solidFill>
                <a:schemeClr val="accent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742950" lvl="1" indent="-285750">
              <a:buFont typeface="System Font Regular"/>
              <a:buChar char="⇲"/>
            </a:pPr>
            <a:endParaRPr lang="ro-RO" sz="1600" dirty="0">
              <a:solidFill>
                <a:schemeClr val="accent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742950" lvl="1" indent="-285750">
              <a:buFont typeface="System Font Regular"/>
              <a:buChar char="⇲"/>
            </a:pPr>
            <a:endParaRPr lang="ro-RO" sz="1600" dirty="0">
              <a:solidFill>
                <a:schemeClr val="accent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742950" lvl="1" indent="-285750">
              <a:buFont typeface="System Font Regular"/>
              <a:buChar char="⇲"/>
            </a:pPr>
            <a:r>
              <a:rPr lang="ro-RO" sz="1600" dirty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Implementarea de soluții pentru recuperarea, reutilizarea, revalorificarea unor materii prime, materiale și produse prin reintroducerea in procesul  de fabricație principal sau prin crearea de noi produse/servicii(economie circulara), pentru dezvoltarea de noi activități necesare integrării in lanțuri de valoare</a:t>
            </a:r>
          </a:p>
          <a:p>
            <a:pPr marL="742950" lvl="1" indent="-285750">
              <a:buFont typeface="System Font Regular"/>
              <a:buChar char="⇲"/>
            </a:pPr>
            <a:endParaRPr lang="ro-RO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Font typeface="System Font Regular"/>
              <a:buChar char="⇲"/>
            </a:pP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Dezvoltarea capacității ecosistemului antreprenorial de inovare pentru    crearea și maturizarea start-</a:t>
            </a:r>
            <a:r>
              <a:rPr lang="ro-RO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up</a:t>
            </a:r>
            <a:r>
              <a:rPr lang="ro-RO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/spin-off prin investiții în crearea, dezvoltarea de incubatoare și acceleratoare de afaceri, pt. promovarea serviciilor si beneficiilor acestora</a:t>
            </a:r>
            <a:r>
              <a:rPr lang="en-RO" dirty="0">
                <a:solidFill>
                  <a:schemeClr val="tx1">
                    <a:lumMod val="85000"/>
                    <a:lumOff val="1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7" name="Imagine 16">
            <a:extLst>
              <a:ext uri="{FF2B5EF4-FFF2-40B4-BE49-F238E27FC236}">
                <a16:creationId xmlns:a16="http://schemas.microsoft.com/office/drawing/2014/main" id="{82ABCA3D-1DC3-4F2C-811B-EB9DE504A2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77042" y="2401568"/>
            <a:ext cx="335309" cy="335309"/>
          </a:xfrm>
          <a:prstGeom prst="rect">
            <a:avLst/>
          </a:prstGeom>
        </p:spPr>
      </p:pic>
      <p:pic>
        <p:nvPicPr>
          <p:cNvPr id="18" name="Imagine 17">
            <a:extLst>
              <a:ext uri="{FF2B5EF4-FFF2-40B4-BE49-F238E27FC236}">
                <a16:creationId xmlns:a16="http://schemas.microsoft.com/office/drawing/2014/main" id="{FD76FD1D-141E-41C6-BDC1-E66A6B4422A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13801" y="2814502"/>
            <a:ext cx="335309" cy="335309"/>
          </a:xfrm>
          <a:prstGeom prst="rect">
            <a:avLst/>
          </a:prstGeom>
        </p:spPr>
      </p:pic>
      <p:pic>
        <p:nvPicPr>
          <p:cNvPr id="19" name="Imagine 18">
            <a:extLst>
              <a:ext uri="{FF2B5EF4-FFF2-40B4-BE49-F238E27FC236}">
                <a16:creationId xmlns:a16="http://schemas.microsoft.com/office/drawing/2014/main" id="{530CF012-760C-41EA-97DE-39341FB8C2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72008" y="3570805"/>
            <a:ext cx="335309" cy="335309"/>
          </a:xfrm>
          <a:prstGeom prst="rect">
            <a:avLst/>
          </a:prstGeom>
        </p:spPr>
      </p:pic>
      <p:pic>
        <p:nvPicPr>
          <p:cNvPr id="20" name="Imagine 19">
            <a:extLst>
              <a:ext uri="{FF2B5EF4-FFF2-40B4-BE49-F238E27FC236}">
                <a16:creationId xmlns:a16="http://schemas.microsoft.com/office/drawing/2014/main" id="{58FF8817-550F-443F-80C3-CCD44DD2835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09132" y="4260920"/>
            <a:ext cx="335309" cy="335309"/>
          </a:xfrm>
          <a:prstGeom prst="rect">
            <a:avLst/>
          </a:prstGeom>
        </p:spPr>
      </p:pic>
      <p:sp>
        <p:nvSpPr>
          <p:cNvPr id="10" name="Dreptunghi 9">
            <a:extLst>
              <a:ext uri="{FF2B5EF4-FFF2-40B4-BE49-F238E27FC236}">
                <a16:creationId xmlns:a16="http://schemas.microsoft.com/office/drawing/2014/main" id="{457AF438-E393-4F8B-B399-C170E264E13E}"/>
              </a:ext>
            </a:extLst>
          </p:cNvPr>
          <p:cNvSpPr/>
          <p:nvPr/>
        </p:nvSpPr>
        <p:spPr>
          <a:xfrm>
            <a:off x="1009364" y="291168"/>
            <a:ext cx="11042650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altLang="ko-KR" sz="2400" b="1" dirty="0">
                <a:solidFill>
                  <a:schemeClr val="tx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OPERAȚIUNI</a:t>
            </a:r>
            <a:r>
              <a:rPr lang="ro-RO" altLang="ko-KR" sz="2000" b="1" dirty="0">
                <a:solidFill>
                  <a:schemeClr val="tx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 </a:t>
            </a:r>
            <a:r>
              <a:rPr lang="en-US" altLang="ko-KR" sz="2400" b="1" dirty="0" err="1">
                <a:solidFill>
                  <a:srgbClr val="FFCA2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Impulsionarea</a:t>
            </a:r>
            <a:r>
              <a:rPr lang="en-US" altLang="ko-KR" sz="2400" b="1" dirty="0">
                <a:solidFill>
                  <a:srgbClr val="FFCA2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2400" b="1" dirty="0" err="1">
                <a:solidFill>
                  <a:srgbClr val="FFCA2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creșterii</a:t>
            </a:r>
            <a:r>
              <a:rPr lang="en-US" altLang="ko-KR" sz="2400" b="1" dirty="0">
                <a:solidFill>
                  <a:srgbClr val="FFCA2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ro-RO" altLang="ko-KR" sz="2400" b="1" dirty="0">
                <a:solidFill>
                  <a:srgbClr val="FFCA2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ș</a:t>
            </a:r>
            <a:r>
              <a:rPr lang="en-US" altLang="ko-KR" sz="2400" b="1" dirty="0" err="1">
                <a:solidFill>
                  <a:srgbClr val="FFCA2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</a:t>
            </a:r>
            <a:r>
              <a:rPr lang="en-US" altLang="ko-KR" sz="2400" b="1" dirty="0">
                <a:solidFill>
                  <a:srgbClr val="FFCA2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2400" b="1" dirty="0" err="1">
                <a:solidFill>
                  <a:srgbClr val="FFCA2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competitivității</a:t>
            </a:r>
            <a:r>
              <a:rPr lang="en-US" altLang="ko-KR" sz="2400" b="1" dirty="0">
                <a:solidFill>
                  <a:srgbClr val="FFCA2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IMM</a:t>
            </a:r>
            <a:r>
              <a:rPr lang="ro-RO" altLang="ko-KR" sz="2400" b="1" dirty="0">
                <a:solidFill>
                  <a:srgbClr val="FFCA2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-urilor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51085DA7-CD93-4ED7-8A74-C283E85DECE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17760" y="5526172"/>
            <a:ext cx="2263848" cy="114657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57590167-5293-4729-8957-C3CDE7F987A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70" y="5711430"/>
            <a:ext cx="2034578" cy="114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1941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ine 1">
            <a:extLst>
              <a:ext uri="{FF2B5EF4-FFF2-40B4-BE49-F238E27FC236}">
                <a16:creationId xmlns:a16="http://schemas.microsoft.com/office/drawing/2014/main" id="{847074DF-6D24-46C0-A3D6-931052FF98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466" y="2696574"/>
            <a:ext cx="3164098" cy="3145809"/>
          </a:xfrm>
          <a:prstGeom prst="rect">
            <a:avLst/>
          </a:prstGeom>
        </p:spPr>
      </p:pic>
      <p:pic>
        <p:nvPicPr>
          <p:cNvPr id="8" name="Imagine 7">
            <a:extLst>
              <a:ext uri="{FF2B5EF4-FFF2-40B4-BE49-F238E27FC236}">
                <a16:creationId xmlns:a16="http://schemas.microsoft.com/office/drawing/2014/main" id="{0C55E901-784A-46F9-83C7-B0FAFDFCA67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66677" y="4235164"/>
            <a:ext cx="762066" cy="762066"/>
          </a:xfrm>
          <a:prstGeom prst="rect">
            <a:avLst/>
          </a:prstGeom>
        </p:spPr>
      </p:pic>
      <p:pic>
        <p:nvPicPr>
          <p:cNvPr id="5" name="Imagine 4">
            <a:extLst>
              <a:ext uri="{FF2B5EF4-FFF2-40B4-BE49-F238E27FC236}">
                <a16:creationId xmlns:a16="http://schemas.microsoft.com/office/drawing/2014/main" id="{68E4A6BC-9FC1-41EE-BDA8-923D59FF0E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5255" y="3523778"/>
            <a:ext cx="762066" cy="762066"/>
          </a:xfrm>
          <a:prstGeom prst="rect">
            <a:avLst/>
          </a:prstGeom>
        </p:spPr>
      </p:pic>
      <p:pic>
        <p:nvPicPr>
          <p:cNvPr id="4" name="Imagine 3">
            <a:extLst>
              <a:ext uri="{FF2B5EF4-FFF2-40B4-BE49-F238E27FC236}">
                <a16:creationId xmlns:a16="http://schemas.microsoft.com/office/drawing/2014/main" id="{B6558733-30AB-47B0-9DCA-4AEC70A3E8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5293" y="2765643"/>
            <a:ext cx="762066" cy="762066"/>
          </a:xfrm>
          <a:prstGeom prst="rect">
            <a:avLst/>
          </a:prstGeom>
        </p:spPr>
      </p:pic>
      <p:pic>
        <p:nvPicPr>
          <p:cNvPr id="3" name="Imagine 2">
            <a:extLst>
              <a:ext uri="{FF2B5EF4-FFF2-40B4-BE49-F238E27FC236}">
                <a16:creationId xmlns:a16="http://schemas.microsoft.com/office/drawing/2014/main" id="{A7E3A423-5B0B-4838-B5C8-BBE03A83EA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10188" y="2453914"/>
            <a:ext cx="762066" cy="76206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23992EA-4B2C-264B-BF3A-C6EB79890CBA}"/>
              </a:ext>
            </a:extLst>
          </p:cNvPr>
          <p:cNvSpPr/>
          <p:nvPr/>
        </p:nvSpPr>
        <p:spPr>
          <a:xfrm>
            <a:off x="3792010" y="1733566"/>
            <a:ext cx="8534919" cy="41088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System Font Regular"/>
              <a:buChar char="⇲"/>
            </a:pPr>
            <a:r>
              <a:rPr lang="ro-RO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Dezvoltarea competențelor IMM-urilor pentru inovare, modernizare tehnologica si economie circulară, pentru a asigura sustenabilitatea investițiilor în IMM prevăzute la OS(i) si OS(iii)</a:t>
            </a:r>
            <a:endParaRPr lang="en-RO" sz="1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>
              <a:lnSpc>
                <a:spcPct val="150000"/>
              </a:lnSpc>
            </a:pPr>
            <a:endParaRPr lang="ro-RO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Font typeface="System Font Regular"/>
              <a:buChar char="⇲"/>
            </a:pPr>
            <a:r>
              <a:rPr lang="en-GB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Dezvoltarea</a:t>
            </a:r>
            <a:r>
              <a:rPr lang="en-GB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competențelor</a:t>
            </a:r>
            <a:r>
              <a:rPr lang="en-GB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antreprenoriale</a:t>
            </a:r>
            <a:r>
              <a:rPr lang="en-GB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pentru</a:t>
            </a:r>
            <a:r>
              <a:rPr lang="ro-R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incubatoarele</a:t>
            </a:r>
            <a:r>
              <a:rPr lang="en-GB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și</a:t>
            </a:r>
            <a:r>
              <a:rPr lang="en-GB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acceleratoarele</a:t>
            </a:r>
            <a:r>
              <a:rPr lang="en-GB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GB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afaceri</a:t>
            </a:r>
            <a:r>
              <a:rPr lang="ro-RO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GB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pentru</a:t>
            </a:r>
            <a:r>
              <a:rPr lang="en-GB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 </a:t>
            </a:r>
            <a:r>
              <a:rPr lang="en-GB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asigura</a:t>
            </a:r>
            <a:r>
              <a:rPr lang="en-GB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sustenabilitatea</a:t>
            </a:r>
            <a:r>
              <a:rPr lang="en-GB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investițiilor</a:t>
            </a:r>
            <a:r>
              <a:rPr lang="en-GB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prevăzute</a:t>
            </a:r>
            <a:r>
              <a:rPr lang="en-GB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la OS(iii)</a:t>
            </a:r>
            <a:endParaRPr lang="en-RO" sz="1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>
              <a:lnSpc>
                <a:spcPct val="150000"/>
              </a:lnSpc>
            </a:pPr>
            <a:endParaRPr lang="ro-RO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Font typeface="System Font Regular"/>
              <a:buChar char="⇲"/>
            </a:pPr>
            <a:r>
              <a:rPr lang="en-GB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Dezvoltarea</a:t>
            </a:r>
            <a:r>
              <a:rPr lang="en-GB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competențelor</a:t>
            </a:r>
            <a:r>
              <a:rPr lang="en-GB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la </a:t>
            </a:r>
            <a:r>
              <a:rPr lang="en-GB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nivelul</a:t>
            </a:r>
            <a:r>
              <a:rPr lang="en-GB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entităților</a:t>
            </a:r>
            <a:r>
              <a:rPr lang="en-GB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implicate </a:t>
            </a:r>
            <a:r>
              <a:rPr lang="en-GB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în</a:t>
            </a:r>
            <a:r>
              <a:rPr lang="en-GB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procesul</a:t>
            </a:r>
            <a:r>
              <a:rPr lang="en-GB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</a:t>
            </a:r>
            <a:r>
              <a:rPr lang="en-GB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descoperire</a:t>
            </a:r>
            <a:r>
              <a:rPr lang="en-GB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antreprenorială</a:t>
            </a:r>
            <a:r>
              <a:rPr lang="en-GB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GB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adecvate</a:t>
            </a:r>
            <a:r>
              <a:rPr lang="en-GB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susținerii</a:t>
            </a:r>
            <a:r>
              <a:rPr lang="en-GB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specializării</a:t>
            </a:r>
            <a:r>
              <a:rPr lang="en-GB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inteligente</a:t>
            </a:r>
            <a:r>
              <a:rPr lang="en-GB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endParaRPr lang="en-RO" sz="18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just">
              <a:lnSpc>
                <a:spcPct val="150000"/>
              </a:lnSpc>
            </a:pPr>
            <a:endParaRPr lang="ro-RO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buFont typeface="System Font Regular"/>
              <a:buChar char="⇲"/>
            </a:pPr>
            <a:r>
              <a:rPr lang="en-GB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Crearea</a:t>
            </a:r>
            <a:r>
              <a:rPr lang="en-GB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unei</a:t>
            </a:r>
            <a:r>
              <a:rPr lang="en-GB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platforme</a:t>
            </a:r>
            <a:r>
              <a:rPr lang="en-GB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 management a </a:t>
            </a:r>
            <a:r>
              <a:rPr lang="en-GB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competențelor</a:t>
            </a:r>
            <a:r>
              <a:rPr lang="en-GB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regionale</a:t>
            </a:r>
            <a:r>
              <a:rPr lang="en-GB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</a:t>
            </a:r>
            <a:r>
              <a:rPr lang="ro-RO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entru</a:t>
            </a:r>
            <a:r>
              <a:rPr lang="en-GB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specializare</a:t>
            </a:r>
            <a:r>
              <a:rPr lang="en-GB" sz="18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GB" sz="18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inteligentă</a:t>
            </a: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7" name="Imagine 16">
            <a:extLst>
              <a:ext uri="{FF2B5EF4-FFF2-40B4-BE49-F238E27FC236}">
                <a16:creationId xmlns:a16="http://schemas.microsoft.com/office/drawing/2014/main" id="{82ABCA3D-1DC3-4F2C-811B-EB9DE504A2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8538" y="2646848"/>
            <a:ext cx="335309" cy="335309"/>
          </a:xfrm>
          <a:prstGeom prst="rect">
            <a:avLst/>
          </a:prstGeom>
        </p:spPr>
      </p:pic>
      <p:pic>
        <p:nvPicPr>
          <p:cNvPr id="18" name="Imagine 17">
            <a:extLst>
              <a:ext uri="{FF2B5EF4-FFF2-40B4-BE49-F238E27FC236}">
                <a16:creationId xmlns:a16="http://schemas.microsoft.com/office/drawing/2014/main" id="{FD76FD1D-141E-41C6-BDC1-E66A6B4422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1690" y="2905369"/>
            <a:ext cx="335309" cy="335309"/>
          </a:xfrm>
          <a:prstGeom prst="rect">
            <a:avLst/>
          </a:prstGeom>
        </p:spPr>
      </p:pic>
      <p:pic>
        <p:nvPicPr>
          <p:cNvPr id="19" name="Imagine 18">
            <a:extLst>
              <a:ext uri="{FF2B5EF4-FFF2-40B4-BE49-F238E27FC236}">
                <a16:creationId xmlns:a16="http://schemas.microsoft.com/office/drawing/2014/main" id="{530CF012-760C-41EA-97DE-39341FB8C2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93434" y="3673418"/>
            <a:ext cx="335309" cy="335309"/>
          </a:xfrm>
          <a:prstGeom prst="rect">
            <a:avLst/>
          </a:prstGeom>
        </p:spPr>
      </p:pic>
      <p:pic>
        <p:nvPicPr>
          <p:cNvPr id="20" name="Imagine 19">
            <a:extLst>
              <a:ext uri="{FF2B5EF4-FFF2-40B4-BE49-F238E27FC236}">
                <a16:creationId xmlns:a16="http://schemas.microsoft.com/office/drawing/2014/main" id="{58FF8817-550F-443F-80C3-CCD44DD283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86380" y="4396286"/>
            <a:ext cx="335309" cy="335309"/>
          </a:xfrm>
          <a:prstGeom prst="rect">
            <a:avLst/>
          </a:prstGeom>
        </p:spPr>
      </p:pic>
      <p:sp>
        <p:nvSpPr>
          <p:cNvPr id="10" name="Dreptunghi 9">
            <a:extLst>
              <a:ext uri="{FF2B5EF4-FFF2-40B4-BE49-F238E27FC236}">
                <a16:creationId xmlns:a16="http://schemas.microsoft.com/office/drawing/2014/main" id="{ABBF0249-0E5A-4E8C-B1C1-8A352609FD72}"/>
              </a:ext>
            </a:extLst>
          </p:cNvPr>
          <p:cNvSpPr/>
          <p:nvPr/>
        </p:nvSpPr>
        <p:spPr>
          <a:xfrm>
            <a:off x="736599" y="450969"/>
            <a:ext cx="11080995" cy="9968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r>
              <a:rPr lang="en-US" altLang="ko-KR" sz="2400" b="1" dirty="0">
                <a:solidFill>
                  <a:schemeClr val="tx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OPERAȚIUNI</a:t>
            </a:r>
            <a:r>
              <a:rPr lang="ro-RO" altLang="ko-KR" sz="2000" b="1" dirty="0">
                <a:solidFill>
                  <a:schemeClr val="tx1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 </a:t>
            </a:r>
            <a:r>
              <a:rPr lang="en-US" altLang="ko-KR" sz="2400" b="1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Dezvoltarea</a:t>
            </a:r>
            <a:r>
              <a:rPr lang="en-US" altLang="ko-KR" sz="2400" b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2400" b="1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competențelor</a:t>
            </a:r>
            <a:r>
              <a:rPr lang="en-US" altLang="ko-KR" sz="2400" b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2400" b="1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pentru</a:t>
            </a:r>
            <a:r>
              <a:rPr lang="en-US" altLang="ko-KR" sz="2400" b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2400" b="1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specializarea</a:t>
            </a:r>
            <a:r>
              <a:rPr lang="en-US" altLang="ko-KR" sz="2400" b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2400" b="1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inteligentă</a:t>
            </a:r>
            <a:r>
              <a:rPr lang="en-US" altLang="ko-KR" sz="2400" b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altLang="ko-KR" sz="2400" b="1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tranziție</a:t>
            </a:r>
            <a:r>
              <a:rPr lang="en-US" altLang="ko-KR" sz="2400" b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2400" b="1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industrială</a:t>
            </a:r>
            <a:r>
              <a:rPr lang="en-US" altLang="ko-KR" sz="2400" b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2400" b="1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și</a:t>
            </a:r>
            <a:r>
              <a:rPr lang="en-US" altLang="ko-KR" sz="2400" b="1" dirty="0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altLang="ko-KR" sz="2400" b="1" dirty="0" err="1">
                <a:solidFill>
                  <a:srgbClr val="00206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antreprenoriat</a:t>
            </a:r>
            <a:endParaRPr lang="ro-RO" altLang="ko-KR" sz="2400" b="1" dirty="0">
              <a:solidFill>
                <a:srgbClr val="00206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3D9DF354-8DCE-44E3-9827-ADA22F494D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17760" y="5842383"/>
            <a:ext cx="2263848" cy="114657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919851A-2108-4E52-A9DC-B368D1E8D25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04556"/>
            <a:ext cx="1869325" cy="1053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8447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FC5C8F-E322-9C41-B86C-03E6B0DCAAA0}"/>
              </a:ext>
            </a:extLst>
          </p:cNvPr>
          <p:cNvSpPr txBox="1"/>
          <p:nvPr/>
        </p:nvSpPr>
        <p:spPr>
          <a:xfrm>
            <a:off x="638827" y="377014"/>
            <a:ext cx="9587763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altLang="ko-KR" sz="3200" b="1" dirty="0">
                <a:solidFill>
                  <a:srgbClr val="1C4A88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AP2 </a:t>
            </a:r>
            <a:r>
              <a:rPr lang="en-US" altLang="ko-KR" sz="3200" b="1" dirty="0">
                <a:solidFill>
                  <a:srgbClr val="1C4A88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Nord-Est</a:t>
            </a:r>
          </a:p>
          <a:p>
            <a:r>
              <a:rPr lang="en-US" altLang="ko-KR" sz="3200" b="1" dirty="0">
                <a:solidFill>
                  <a:srgbClr val="1C4A88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O </a:t>
            </a:r>
            <a:r>
              <a:rPr lang="en-US" altLang="ko-KR" sz="3200" b="1" dirty="0" err="1">
                <a:solidFill>
                  <a:srgbClr val="1C4A88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regiune</a:t>
            </a:r>
            <a:r>
              <a:rPr lang="en-US" altLang="ko-KR" sz="3200" b="1" dirty="0">
                <a:solidFill>
                  <a:srgbClr val="1C4A88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 </a:t>
            </a:r>
            <a:r>
              <a:rPr lang="en-US" altLang="ko-KR" sz="3200" b="1" dirty="0" err="1">
                <a:solidFill>
                  <a:srgbClr val="1C4A88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mai</a:t>
            </a:r>
            <a:r>
              <a:rPr lang="en-US" altLang="ko-KR" sz="3200" b="1" dirty="0">
                <a:solidFill>
                  <a:srgbClr val="1C4A88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 </a:t>
            </a:r>
            <a:r>
              <a:rPr lang="ro-RO" altLang="ko-KR" sz="3200" b="1" dirty="0">
                <a:solidFill>
                  <a:srgbClr val="1C4A88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digitalizată</a:t>
            </a:r>
          </a:p>
          <a:p>
            <a:endParaRPr lang="ro-RO" sz="3200" b="1" dirty="0">
              <a:solidFill>
                <a:srgbClr val="1C4A88"/>
              </a:solidFill>
              <a:latin typeface="Open Sans Extrabold" panose="020B0606030504020204" pitchFamily="34" charset="0"/>
              <a:ea typeface="Open Sans Extrabold" panose="020B0606030504020204" pitchFamily="34" charset="0"/>
              <a:cs typeface="Open Sans Extrabold" panose="020B0606030504020204" pitchFamily="34" charset="0"/>
            </a:endParaRPr>
          </a:p>
          <a:p>
            <a:endParaRPr lang="ro-RO" dirty="0"/>
          </a:p>
          <a:p>
            <a:endParaRPr lang="ro-RO" dirty="0"/>
          </a:p>
        </p:txBody>
      </p:sp>
      <p:sp>
        <p:nvSpPr>
          <p:cNvPr id="6" name="Rectangle : coins arrondis 14">
            <a:extLst>
              <a:ext uri="{FF2B5EF4-FFF2-40B4-BE49-F238E27FC236}">
                <a16:creationId xmlns:a16="http://schemas.microsoft.com/office/drawing/2014/main" id="{DE118D5F-7D0D-1248-A0DB-5F3BD4054BA9}"/>
              </a:ext>
            </a:extLst>
          </p:cNvPr>
          <p:cNvSpPr/>
          <p:nvPr/>
        </p:nvSpPr>
        <p:spPr>
          <a:xfrm flipV="1">
            <a:off x="638827" y="1552678"/>
            <a:ext cx="1903957" cy="75706"/>
          </a:xfrm>
          <a:prstGeom prst="roundRect">
            <a:avLst/>
          </a:prstGeom>
          <a:solidFill>
            <a:srgbClr val="DEA751"/>
          </a:solidFill>
          <a:ln w="25400" cap="flat">
            <a:noFill/>
            <a:prstDash val="solid"/>
            <a:round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2438337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fr-FR" sz="2400" b="0" i="0" u="none" strike="noStrike" cap="none" spc="0" normalizeH="0" baseline="0">
              <a:ln>
                <a:noFill/>
              </a:ln>
              <a:solidFill>
                <a:srgbClr val="5E5E5E"/>
              </a:solidFill>
              <a:effectLst/>
              <a:uFillTx/>
              <a:latin typeface="+mj-lt"/>
              <a:ea typeface="+mj-ea"/>
              <a:cs typeface="+mj-cs"/>
              <a:sym typeface="Helvetica Neue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F26C316-2007-6347-A52D-B9D6C6211D9A}"/>
              </a:ext>
            </a:extLst>
          </p:cNvPr>
          <p:cNvSpPr/>
          <p:nvPr/>
        </p:nvSpPr>
        <p:spPr>
          <a:xfrm>
            <a:off x="521438" y="2009776"/>
            <a:ext cx="6270110" cy="1325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o-RO" altLang="ko-KR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itchFamily="34" charset="0"/>
              </a:rPr>
              <a:t>Interventii</a:t>
            </a:r>
            <a:endParaRPr lang="ro-RO" altLang="ko-KR" sz="2400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cs typeface="Arial" pitchFamily="34" charset="0"/>
            </a:endParaRPr>
          </a:p>
          <a:p>
            <a:r>
              <a:rPr lang="ro-RO" altLang="ko-KR" sz="2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itchFamily="34" charset="0"/>
              </a:rPr>
              <a:t>Alocari</a:t>
            </a:r>
            <a:r>
              <a:rPr lang="ro-RO" altLang="ko-KR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cs typeface="Arial" pitchFamily="34" charset="0"/>
              </a:rPr>
              <a:t> financiare</a:t>
            </a:r>
          </a:p>
          <a:p>
            <a:pPr>
              <a:lnSpc>
                <a:spcPct val="150000"/>
              </a:lnSpc>
            </a:pPr>
            <a:endParaRPr lang="en-US" sz="2400" dirty="0">
              <a:solidFill>
                <a:schemeClr val="tx1">
                  <a:lumMod val="85000"/>
                  <a:lumOff val="1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3" name="Imagine 2">
            <a:extLst>
              <a:ext uri="{FF2B5EF4-FFF2-40B4-BE49-F238E27FC236}">
                <a16:creationId xmlns:a16="http://schemas.microsoft.com/office/drawing/2014/main" id="{33E330F7-40BE-454D-93F5-702C44B131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2356" y="1590531"/>
            <a:ext cx="1725318" cy="4035902"/>
          </a:xfrm>
          <a:prstGeom prst="rect">
            <a:avLst/>
          </a:prstGeom>
        </p:spPr>
      </p:pic>
      <p:pic>
        <p:nvPicPr>
          <p:cNvPr id="4" name="Imagine 3">
            <a:extLst>
              <a:ext uri="{FF2B5EF4-FFF2-40B4-BE49-F238E27FC236}">
                <a16:creationId xmlns:a16="http://schemas.microsoft.com/office/drawing/2014/main" id="{9782EEE3-3FEA-42B3-9B8C-CB79D3BF83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3702" y="1552678"/>
            <a:ext cx="1725318" cy="4035902"/>
          </a:xfrm>
          <a:prstGeom prst="rect">
            <a:avLst/>
          </a:prstGeom>
        </p:spPr>
      </p:pic>
      <p:pic>
        <p:nvPicPr>
          <p:cNvPr id="5" name="Imagine 4">
            <a:extLst>
              <a:ext uri="{FF2B5EF4-FFF2-40B4-BE49-F238E27FC236}">
                <a16:creationId xmlns:a16="http://schemas.microsoft.com/office/drawing/2014/main" id="{B8AF8EC5-B883-44A1-BB81-59194604CF3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09856" y="1552678"/>
            <a:ext cx="1731414" cy="403590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6B308CC-A959-4AA7-AE84-7E23C6DE9E3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17760" y="5526172"/>
            <a:ext cx="2263848" cy="114657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242CFE0-E166-4729-8EE1-D26D6764CDF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979" y="5540218"/>
            <a:ext cx="2034578" cy="114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57287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4B4248B0-A08A-4289-B04A-B1094965EE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2700" b="1" dirty="0" err="1">
                <a:solidFill>
                  <a:srgbClr val="1C4A88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Obiectiv</a:t>
            </a:r>
            <a:r>
              <a:rPr lang="en-US" altLang="ko-KR" sz="2700" b="1" dirty="0">
                <a:solidFill>
                  <a:srgbClr val="1C4A88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 specific</a:t>
            </a:r>
            <a:r>
              <a:rPr lang="ro-RO" altLang="ko-KR" sz="2700" b="1" dirty="0">
                <a:solidFill>
                  <a:srgbClr val="1C4A88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 </a:t>
            </a:r>
            <a:br>
              <a:rPr lang="ro-RO" altLang="ko-KR" sz="2700" b="1" dirty="0">
                <a:solidFill>
                  <a:srgbClr val="1C4A88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</a:br>
            <a:r>
              <a:rPr lang="en-RO" sz="2400" dirty="0">
                <a:solidFill>
                  <a:srgbClr val="1C4A88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Fructificarea avantajelor digitalizării, în beneficiul cetățenilor, al companiilor și al guvernelor </a:t>
            </a:r>
            <a:endParaRPr lang="ro-RO" sz="2400" dirty="0">
              <a:solidFill>
                <a:srgbClr val="1C4A88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TextBox 24">
            <a:extLst>
              <a:ext uri="{FF2B5EF4-FFF2-40B4-BE49-F238E27FC236}">
                <a16:creationId xmlns:a16="http://schemas.microsoft.com/office/drawing/2014/main" id="{BFF748D8-62FD-4F08-B156-FC2546A211F2}"/>
              </a:ext>
            </a:extLst>
          </p:cNvPr>
          <p:cNvSpPr txBox="1"/>
          <p:nvPr/>
        </p:nvSpPr>
        <p:spPr>
          <a:xfrm>
            <a:off x="3444098" y="1648387"/>
            <a:ext cx="54440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o-RO" altLang="ko-KR" sz="2400" b="1" dirty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Alocare financiara </a:t>
            </a:r>
            <a:r>
              <a:rPr lang="en-RO" altLang="ko-KR" sz="2400" b="1" dirty="0">
                <a:solidFill>
                  <a:srgbClr val="FFC0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101,11 mil EUR</a:t>
            </a:r>
            <a:endParaRPr lang="en-US" altLang="ko-KR" sz="2400" b="1" dirty="0">
              <a:solidFill>
                <a:srgbClr val="FFC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6" name="Imagine 5">
            <a:extLst>
              <a:ext uri="{FF2B5EF4-FFF2-40B4-BE49-F238E27FC236}">
                <a16:creationId xmlns:a16="http://schemas.microsoft.com/office/drawing/2014/main" id="{ED08D9EA-1559-462D-8050-AAC1459788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2333" y="2145680"/>
            <a:ext cx="4883028" cy="4095129"/>
          </a:xfrm>
          <a:prstGeom prst="rect">
            <a:avLst/>
          </a:prstGeom>
        </p:spPr>
      </p:pic>
      <p:pic>
        <p:nvPicPr>
          <p:cNvPr id="8" name="Imagine 7">
            <a:extLst>
              <a:ext uri="{FF2B5EF4-FFF2-40B4-BE49-F238E27FC236}">
                <a16:creationId xmlns:a16="http://schemas.microsoft.com/office/drawing/2014/main" id="{8A095A6C-394C-4AF5-A079-0FC5224D88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8506" y="3127222"/>
            <a:ext cx="621846" cy="627942"/>
          </a:xfrm>
          <a:prstGeom prst="rect">
            <a:avLst/>
          </a:prstGeom>
        </p:spPr>
      </p:pic>
      <p:pic>
        <p:nvPicPr>
          <p:cNvPr id="10" name="Imagine 9">
            <a:extLst>
              <a:ext uri="{FF2B5EF4-FFF2-40B4-BE49-F238E27FC236}">
                <a16:creationId xmlns:a16="http://schemas.microsoft.com/office/drawing/2014/main" id="{CCD1D419-B451-4B25-8372-279586C087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58235" y="4182522"/>
            <a:ext cx="4236041" cy="2234491"/>
          </a:xfrm>
          <a:prstGeom prst="rect">
            <a:avLst/>
          </a:prstGeom>
        </p:spPr>
      </p:pic>
      <p:pic>
        <p:nvPicPr>
          <p:cNvPr id="11" name="Imagine 10">
            <a:extLst>
              <a:ext uri="{FF2B5EF4-FFF2-40B4-BE49-F238E27FC236}">
                <a16:creationId xmlns:a16="http://schemas.microsoft.com/office/drawing/2014/main" id="{78FF4C20-B2D2-4851-8D07-FE36A16108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88108" y="3127222"/>
            <a:ext cx="646232" cy="652329"/>
          </a:xfrm>
          <a:prstGeom prst="rect">
            <a:avLst/>
          </a:prstGeom>
        </p:spPr>
      </p:pic>
      <p:pic>
        <p:nvPicPr>
          <p:cNvPr id="12" name="Imagine 11">
            <a:extLst>
              <a:ext uri="{FF2B5EF4-FFF2-40B4-BE49-F238E27FC236}">
                <a16:creationId xmlns:a16="http://schemas.microsoft.com/office/drawing/2014/main" id="{187F1A1F-A800-47EC-870C-205D4D2F11B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58235" y="2145680"/>
            <a:ext cx="4557103" cy="652328"/>
          </a:xfrm>
          <a:prstGeom prst="rect">
            <a:avLst/>
          </a:prstGeom>
        </p:spPr>
      </p:pic>
      <p:cxnSp>
        <p:nvCxnSpPr>
          <p:cNvPr id="14" name="Conector drept 13">
            <a:extLst>
              <a:ext uri="{FF2B5EF4-FFF2-40B4-BE49-F238E27FC236}">
                <a16:creationId xmlns:a16="http://schemas.microsoft.com/office/drawing/2014/main" id="{81D51D7F-3145-44A2-A0D1-028C38DB5544}"/>
              </a:ext>
            </a:extLst>
          </p:cNvPr>
          <p:cNvCxnSpPr>
            <a:cxnSpLocks/>
          </p:cNvCxnSpPr>
          <p:nvPr/>
        </p:nvCxnSpPr>
        <p:spPr>
          <a:xfrm>
            <a:off x="964407" y="2782478"/>
            <a:ext cx="4103077" cy="0"/>
          </a:xfrm>
          <a:prstGeom prst="line">
            <a:avLst/>
          </a:prstGeom>
          <a:ln w="571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magine 15">
            <a:extLst>
              <a:ext uri="{FF2B5EF4-FFF2-40B4-BE49-F238E27FC236}">
                <a16:creationId xmlns:a16="http://schemas.microsoft.com/office/drawing/2014/main" id="{908F333F-DDBC-479F-838F-CD6F8F1104A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32614" y="6418094"/>
            <a:ext cx="4134870" cy="56300"/>
          </a:xfrm>
          <a:prstGeom prst="rect">
            <a:avLst/>
          </a:prstGeom>
        </p:spPr>
      </p:pic>
      <p:cxnSp>
        <p:nvCxnSpPr>
          <p:cNvPr id="20" name="Conector drept 19">
            <a:extLst>
              <a:ext uri="{FF2B5EF4-FFF2-40B4-BE49-F238E27FC236}">
                <a16:creationId xmlns:a16="http://schemas.microsoft.com/office/drawing/2014/main" id="{7D64B286-7B05-4A88-B608-D62ECF0AB193}"/>
              </a:ext>
            </a:extLst>
          </p:cNvPr>
          <p:cNvCxnSpPr/>
          <p:nvPr/>
        </p:nvCxnSpPr>
        <p:spPr>
          <a:xfrm flipV="1">
            <a:off x="7158164" y="2782478"/>
            <a:ext cx="4032738" cy="15530"/>
          </a:xfrm>
          <a:prstGeom prst="line">
            <a:avLst/>
          </a:prstGeom>
          <a:ln w="5715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Imagine 20">
            <a:extLst>
              <a:ext uri="{FF2B5EF4-FFF2-40B4-BE49-F238E27FC236}">
                <a16:creationId xmlns:a16="http://schemas.microsoft.com/office/drawing/2014/main" id="{07DB4AA0-91E4-4B9E-8B17-D0F8AC89D70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24518" y="6456296"/>
            <a:ext cx="4066384" cy="7315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EC507BF5-6DF4-43AA-9ACF-BC804B7D05B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974782" y="5813004"/>
            <a:ext cx="2195275" cy="111184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6AD5D5E-5581-45A3-ABE0-D5A40CEA009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70" y="6013458"/>
            <a:ext cx="1545428" cy="870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3146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15DA0908-68FB-46F1-BB14-E53808399C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076813"/>
          </a:xfrm>
        </p:spPr>
        <p:txBody>
          <a:bodyPr/>
          <a:lstStyle/>
          <a:p>
            <a:r>
              <a:rPr lang="ro-RO" sz="3200" b="1" dirty="0">
                <a:solidFill>
                  <a:srgbClr val="1C4A88"/>
                </a:solidFill>
                <a:latin typeface="Open Sans Extrabold" panose="020B0606030504020204" pitchFamily="34" charset="0"/>
                <a:ea typeface="Open Sans Extrabold" panose="020B0606030504020204" pitchFamily="34" charset="0"/>
                <a:cs typeface="Open Sans Extrabold" panose="020B0606030504020204" pitchFamily="34" charset="0"/>
              </a:rPr>
              <a:t>Alte aspecte cheie</a:t>
            </a:r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B3B39046-413D-45CA-9D85-22BDB90136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1663" y="1690688"/>
            <a:ext cx="11031414" cy="4557712"/>
          </a:xfrm>
        </p:spPr>
        <p:txBody>
          <a:bodyPr>
            <a:normAutofit fontScale="92500" lnSpcReduction="20000"/>
          </a:bodyPr>
          <a:lstStyle/>
          <a:p>
            <a:r>
              <a:rPr lang="ro-RO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Interventiile</a:t>
            </a:r>
            <a:r>
              <a:rPr lang="ro-RO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din cadrul OS(i) Cercetare-inovare si OS(iv) Specializare Inteligenta, </a:t>
            </a:r>
            <a:r>
              <a:rPr lang="ro-RO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vizeaza</a:t>
            </a:r>
            <a:r>
              <a:rPr lang="ro-RO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dezvoltarea in domeniile prioritare identificate in </a:t>
            </a:r>
            <a:r>
              <a:rPr lang="ro-RO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RIS3 Nord-Est </a:t>
            </a:r>
            <a:r>
              <a:rPr lang="ro-RO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→ agroalimentar, textile, TIC, energie, mediu, </a:t>
            </a:r>
            <a:r>
              <a:rPr lang="ro-RO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sanatate</a:t>
            </a:r>
            <a:r>
              <a:rPr lang="ro-RO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turism </a:t>
            </a:r>
          </a:p>
          <a:p>
            <a:pPr marL="0" indent="0">
              <a:buNone/>
            </a:pPr>
            <a:endParaRPr lang="ro-RO" sz="2000" b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ro-RO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Suportul acordat pentru dezvoltarea infrastructurii si </a:t>
            </a:r>
            <a:r>
              <a:rPr lang="ro-RO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activitatilor</a:t>
            </a:r>
            <a:r>
              <a:rPr lang="ro-RO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CDI → cu valorificarea proiectelor din </a:t>
            </a:r>
            <a:r>
              <a:rPr lang="ro-RO" sz="20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portofoliul RIS3 Nord-Est</a:t>
            </a:r>
          </a:p>
          <a:p>
            <a:pPr marL="0" indent="0" algn="r">
              <a:buNone/>
            </a:pPr>
            <a:r>
              <a:rPr lang="ro-RO" sz="16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→ </a:t>
            </a:r>
            <a:r>
              <a:rPr lang="ro-RO" sz="16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2"/>
              </a:rPr>
              <a:t>https://www.adrnordest.ro/ce-oferim/specializare-inteligenta/</a:t>
            </a:r>
            <a:r>
              <a:rPr lang="ro-RO" sz="16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r>
              <a:rPr lang="ro-RO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Suportul acordat </a:t>
            </a:r>
          </a:p>
          <a:p>
            <a:pPr lvl="1"/>
            <a:r>
              <a:rPr lang="ro-RO" sz="1700" i="1" dirty="0" err="1">
                <a:solidFill>
                  <a:srgbClr val="4472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organizatiilor</a:t>
            </a:r>
            <a:r>
              <a:rPr lang="ro-RO" sz="1700" i="1" dirty="0">
                <a:solidFill>
                  <a:srgbClr val="4472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din sistemul </a:t>
            </a:r>
            <a:r>
              <a:rPr lang="ro-RO" sz="1700" i="1" dirty="0" err="1">
                <a:solidFill>
                  <a:srgbClr val="4472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national</a:t>
            </a:r>
            <a:r>
              <a:rPr lang="ro-RO" sz="1700" i="1" dirty="0">
                <a:solidFill>
                  <a:srgbClr val="4472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CDI </a:t>
            </a:r>
          </a:p>
          <a:p>
            <a:pPr lvl="1"/>
            <a:r>
              <a:rPr lang="ro-RO" sz="1700" i="1" dirty="0">
                <a:solidFill>
                  <a:srgbClr val="4472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IMM-urile non-agricole localizate in mediul urban si rural </a:t>
            </a:r>
          </a:p>
          <a:p>
            <a:pPr lvl="1"/>
            <a:r>
              <a:rPr lang="ro-RO" sz="1700" i="1" dirty="0" err="1">
                <a:solidFill>
                  <a:srgbClr val="4472C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Microintreprinderi</a:t>
            </a:r>
            <a:r>
              <a:rPr lang="ro-RO" sz="1700" i="1" dirty="0">
                <a:solidFill>
                  <a:srgbClr val="4472C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non-agricole</a:t>
            </a:r>
            <a:r>
              <a:rPr lang="ro-RO" sz="1700" i="1" dirty="0">
                <a:solidFill>
                  <a:srgbClr val="4472C4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o-RO" sz="1700" i="1" dirty="0">
                <a:solidFill>
                  <a:srgbClr val="4472C4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localizate in mediul rural</a:t>
            </a:r>
          </a:p>
          <a:p>
            <a:pPr lvl="1"/>
            <a:r>
              <a:rPr lang="ro-RO" sz="1700" i="1" dirty="0" err="1">
                <a:solidFill>
                  <a:srgbClr val="4472C4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Startup</a:t>
            </a:r>
            <a:r>
              <a:rPr lang="ro-RO" sz="1700" i="1" dirty="0">
                <a:solidFill>
                  <a:srgbClr val="4472C4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-uri localizate in mediul urban si rural</a:t>
            </a:r>
          </a:p>
          <a:p>
            <a:pPr lvl="1"/>
            <a:r>
              <a:rPr lang="ro-RO" sz="1600" i="1" dirty="0" err="1">
                <a:solidFill>
                  <a:srgbClr val="4472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Intreprinderi</a:t>
            </a:r>
            <a:r>
              <a:rPr lang="ro-RO" sz="1600" i="1" dirty="0">
                <a:solidFill>
                  <a:srgbClr val="4472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mari care </a:t>
            </a:r>
            <a:r>
              <a:rPr lang="ro-RO" sz="1600" i="1" dirty="0" err="1">
                <a:solidFill>
                  <a:srgbClr val="4472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coopereaza</a:t>
            </a:r>
            <a:r>
              <a:rPr lang="ro-RO" sz="1600" i="1" dirty="0">
                <a:solidFill>
                  <a:srgbClr val="4472C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cu IMM-uri pentru activități de cercetare și inovare </a:t>
            </a:r>
          </a:p>
          <a:p>
            <a:endParaRPr lang="ro-RO" sz="1800" b="0" i="0" u="none" strike="noStrike" baseline="0" dirty="0">
              <a:solidFill>
                <a:srgbClr val="000000"/>
              </a:solidFill>
              <a:latin typeface="EUAlbertina"/>
            </a:endParaRPr>
          </a:p>
          <a:p>
            <a:r>
              <a:rPr lang="ro-RO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Toate </a:t>
            </a:r>
            <a:r>
              <a:rPr lang="ro-RO" sz="20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interventiile</a:t>
            </a:r>
            <a:r>
              <a:rPr lang="ro-RO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corelate cu POCIDIF si PNRR (obiectiv, domenii, localizare, dimensiune proiect)</a:t>
            </a:r>
          </a:p>
          <a:p>
            <a:pPr marL="0" indent="0" algn="r">
              <a:buNone/>
            </a:pPr>
            <a:r>
              <a:rPr lang="ro-RO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→ </a:t>
            </a:r>
            <a:r>
              <a:rPr lang="ro-RO" sz="16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/>
              </a:rPr>
              <a:t>https://www.adrnordest.ro/ce-oferim/planificare-si-programare-regionala/programare-2021-2027/</a:t>
            </a:r>
            <a:r>
              <a:rPr lang="ro-RO" sz="1600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8F7ABA-62AE-4DC0-8116-5837062473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64505" y="6014141"/>
            <a:ext cx="1890475" cy="95746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F971501-D37C-46A6-A5E7-378ECEB3BE1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25039"/>
            <a:ext cx="2034578" cy="1146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830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489</Words>
  <Application>Microsoft Office PowerPoint</Application>
  <PresentationFormat>Widescreen</PresentationFormat>
  <Paragraphs>62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1" baseType="lpstr">
      <vt:lpstr>Arial</vt:lpstr>
      <vt:lpstr>Calibri</vt:lpstr>
      <vt:lpstr>Calibri Light</vt:lpstr>
      <vt:lpstr>Century Gothic</vt:lpstr>
      <vt:lpstr>EUAlbertina</vt:lpstr>
      <vt:lpstr>Open Sans</vt:lpstr>
      <vt:lpstr>Open Sans Extrabold</vt:lpstr>
      <vt:lpstr>System Font Regular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Obiectiv specific  Fructificarea avantajelor digitalizării, în beneficiul cetățenilor, al companiilor și al guvernelor </vt:lpstr>
      <vt:lpstr>Alte aspecte cheie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Gabriela Bobeanu</cp:lastModifiedBy>
  <cp:revision>15</cp:revision>
  <cp:lastPrinted>2021-09-16T09:08:27Z</cp:lastPrinted>
  <dcterms:created xsi:type="dcterms:W3CDTF">2021-09-15T18:28:22Z</dcterms:created>
  <dcterms:modified xsi:type="dcterms:W3CDTF">2021-10-28T12:34:15Z</dcterms:modified>
</cp:coreProperties>
</file>